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256" r:id="rId2"/>
    <p:sldId id="310" r:id="rId3"/>
    <p:sldId id="297" r:id="rId4"/>
    <p:sldId id="369" r:id="rId5"/>
    <p:sldId id="343" r:id="rId6"/>
  </p:sldIdLst>
  <p:sldSz cx="9144000" cy="6858000" type="screen4x3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clrMru>
    <a:srgbClr val="0000FF"/>
    <a:srgbClr val="FF0000"/>
    <a:srgbClr val="FFFFCC"/>
    <a:srgbClr val="CCFFFF"/>
    <a:srgbClr val="0033CC"/>
    <a:srgbClr val="FFFF66"/>
    <a:srgbClr val="00800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82" autoAdjust="0"/>
    <p:restoredTop sz="96654" autoAdjust="0"/>
  </p:normalViewPr>
  <p:slideViewPr>
    <p:cSldViewPr>
      <p:cViewPr varScale="1">
        <p:scale>
          <a:sx n="59" d="100"/>
          <a:sy n="59" d="100"/>
        </p:scale>
        <p:origin x="-4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52"/>
    </p:cViewPr>
  </p:sorterViewPr>
  <p:notesViewPr>
    <p:cSldViewPr>
      <p:cViewPr varScale="1">
        <p:scale>
          <a:sx n="54" d="100"/>
          <a:sy n="54" d="100"/>
        </p:scale>
        <p:origin x="-2928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4" tIns="45815" rIns="91634" bIns="45815" numCol="1" anchor="t" anchorCtr="0" compatLnSpc="1">
            <a:prstTxWarp prst="textNoShape">
              <a:avLst/>
            </a:prstTxWarp>
          </a:bodyPr>
          <a:lstStyle>
            <a:lvl1pPr defTabSz="914614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8" y="0"/>
            <a:ext cx="2945659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4" tIns="45815" rIns="91634" bIns="45815" numCol="1" anchor="t" anchorCtr="0" compatLnSpc="1">
            <a:prstTxWarp prst="textNoShape">
              <a:avLst/>
            </a:prstTxWarp>
          </a:bodyPr>
          <a:lstStyle>
            <a:lvl1pPr algn="r" defTabSz="914614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6577"/>
            <a:ext cx="2945659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4" tIns="45815" rIns="91634" bIns="45815" numCol="1" anchor="b" anchorCtr="0" compatLnSpc="1">
            <a:prstTxWarp prst="textNoShape">
              <a:avLst/>
            </a:prstTxWarp>
          </a:bodyPr>
          <a:lstStyle>
            <a:lvl1pPr defTabSz="914614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8" y="9426577"/>
            <a:ext cx="2945659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4" tIns="45815" rIns="91634" bIns="45815" numCol="1" anchor="b" anchorCtr="0" compatLnSpc="1">
            <a:prstTxWarp prst="textNoShape">
              <a:avLst/>
            </a:prstTxWarp>
          </a:bodyPr>
          <a:lstStyle>
            <a:lvl1pPr algn="r" defTabSz="914614">
              <a:defRPr sz="1400"/>
            </a:lvl1pPr>
          </a:lstStyle>
          <a:p>
            <a:pPr>
              <a:defRPr/>
            </a:pPr>
            <a:fld id="{EF901F54-1FF0-4E6E-842A-972B786CB2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75292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4" tIns="45815" rIns="91634" bIns="45815" numCol="1" anchor="t" anchorCtr="0" compatLnSpc="1">
            <a:prstTxWarp prst="textNoShape">
              <a:avLst/>
            </a:prstTxWarp>
          </a:bodyPr>
          <a:lstStyle>
            <a:lvl1pPr defTabSz="914614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8" y="0"/>
            <a:ext cx="2945659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4" tIns="45815" rIns="91634" bIns="45815" numCol="1" anchor="t" anchorCtr="0" compatLnSpc="1">
            <a:prstTxWarp prst="textNoShape">
              <a:avLst/>
            </a:prstTxWarp>
          </a:bodyPr>
          <a:lstStyle>
            <a:lvl1pPr algn="r" defTabSz="914614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1363"/>
            <a:ext cx="4970462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079" y="4713290"/>
            <a:ext cx="4975520" cy="447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4" tIns="45815" rIns="91634" bIns="458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6577"/>
            <a:ext cx="2945659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4" tIns="45815" rIns="91634" bIns="45815" numCol="1" anchor="b" anchorCtr="0" compatLnSpc="1">
            <a:prstTxWarp prst="textNoShape">
              <a:avLst/>
            </a:prstTxWarp>
          </a:bodyPr>
          <a:lstStyle>
            <a:lvl1pPr defTabSz="914614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8" y="9426577"/>
            <a:ext cx="2945659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4" tIns="45815" rIns="91634" bIns="45815" numCol="1" anchor="b" anchorCtr="0" compatLnSpc="1">
            <a:prstTxWarp prst="textNoShape">
              <a:avLst/>
            </a:prstTxWarp>
          </a:bodyPr>
          <a:lstStyle>
            <a:lvl1pPr algn="r" defTabSz="914614">
              <a:defRPr sz="1400"/>
            </a:lvl1pPr>
          </a:lstStyle>
          <a:p>
            <a:pPr>
              <a:defRPr/>
            </a:pPr>
            <a:fld id="{E82FE120-0023-4BE6-BFA5-1063F8FB93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76758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1pPr>
            <a:lvl2pPr marL="740177" indent="-284684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2pPr>
            <a:lvl3pPr marL="1138734" indent="-227747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3pPr>
            <a:lvl4pPr marL="1594229" indent="-227747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4pPr>
            <a:lvl5pPr marL="2049721" indent="-227747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5pPr>
            <a:lvl6pPr marL="2505215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6pPr>
            <a:lvl7pPr marL="2960710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7pPr>
            <a:lvl8pPr marL="3416202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8pPr>
            <a:lvl9pPr marL="3871697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8DC5167-AFD8-4210-8F41-98FFE57FAB2C}" type="slidenum">
              <a:rPr lang="en-US" altLang="ja-JP" sz="1400">
                <a:latin typeface="Tahoma" pitchFamily="34" charset="0"/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z="1400">
              <a:latin typeface="Tahoma" pitchFamily="34" charset="0"/>
              <a:ea typeface="ＭＳ Ｐゴシック" pitchFamily="50" charset="-128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1pPr>
            <a:lvl2pPr marL="740177" indent="-284684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2pPr>
            <a:lvl3pPr marL="1138734" indent="-227747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3pPr>
            <a:lvl4pPr marL="1594229" indent="-227747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4pPr>
            <a:lvl5pPr marL="2049721" indent="-227747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5pPr>
            <a:lvl6pPr marL="2505215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6pPr>
            <a:lvl7pPr marL="2960710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7pPr>
            <a:lvl8pPr marL="3416202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8pPr>
            <a:lvl9pPr marL="3871697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77AD09D-E153-4C69-9F20-CC6E087B0DB8}" type="slidenum">
              <a:rPr lang="en-US" altLang="ja-JP" sz="1400">
                <a:latin typeface="Tahoma" pitchFamily="34" charset="0"/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z="1400">
              <a:latin typeface="Tahoma" pitchFamily="34" charset="0"/>
              <a:ea typeface="ＭＳ Ｐゴシック" pitchFamily="50" charset="-128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1pPr>
            <a:lvl2pPr marL="740177" indent="-284684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2pPr>
            <a:lvl3pPr marL="1138734" indent="-227747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3pPr>
            <a:lvl4pPr marL="1594229" indent="-227747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4pPr>
            <a:lvl5pPr marL="2049721" indent="-227747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5pPr>
            <a:lvl6pPr marL="2505215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6pPr>
            <a:lvl7pPr marL="2960710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7pPr>
            <a:lvl8pPr marL="3416202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8pPr>
            <a:lvl9pPr marL="3871697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6EA88A4-8598-4B3E-8D1D-87CAFD148921}" type="slidenum">
              <a:rPr lang="en-US" altLang="ja-JP" sz="1400">
                <a:latin typeface="Tahoma" pitchFamily="34" charset="0"/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z="1400">
              <a:latin typeface="Tahoma" pitchFamily="34" charset="0"/>
              <a:ea typeface="ＭＳ Ｐゴシック" pitchFamily="50" charset="-128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1pPr>
            <a:lvl2pPr marL="740177" indent="-284684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2pPr>
            <a:lvl3pPr marL="1138734" indent="-227747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3pPr>
            <a:lvl4pPr marL="1594229" indent="-227747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4pPr>
            <a:lvl5pPr marL="2049721" indent="-227747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5pPr>
            <a:lvl6pPr marL="2505215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6pPr>
            <a:lvl7pPr marL="2960710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7pPr>
            <a:lvl8pPr marL="3416202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8pPr>
            <a:lvl9pPr marL="3871697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1F5AF4B-E964-4A77-AC59-07E121250155}" type="slidenum">
              <a:rPr lang="en-US" altLang="ja-JP" sz="1400">
                <a:latin typeface="Tahoma" pitchFamily="34" charset="0"/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z="1400">
              <a:latin typeface="Tahoma" pitchFamily="34" charset="0"/>
              <a:ea typeface="ＭＳ Ｐゴシック" pitchFamily="50" charset="-128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1pPr>
            <a:lvl2pPr marL="740177" indent="-284684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2pPr>
            <a:lvl3pPr marL="1138734" indent="-227747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3pPr>
            <a:lvl4pPr marL="1594229" indent="-227747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4pPr>
            <a:lvl5pPr marL="2049721" indent="-227747" defTabSz="914151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5pPr>
            <a:lvl6pPr marL="2505215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6pPr>
            <a:lvl7pPr marL="2960710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7pPr>
            <a:lvl8pPr marL="3416202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8pPr>
            <a:lvl9pPr marL="3871697" indent="-227747" defTabSz="914151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73A520E-5536-4249-B093-ABAA24600FC1}" type="slidenum">
              <a:rPr lang="en-US" altLang="ja-JP" sz="1400">
                <a:latin typeface="Tahoma" pitchFamily="34" charset="0"/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z="1400">
              <a:latin typeface="Tahoma" pitchFamily="34" charset="0"/>
              <a:ea typeface="ＭＳ Ｐゴシック" pitchFamily="50" charset="-128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 altLang="en-US" noProof="0" smtClean="0"/>
              <a:t>マスタ タイトルの書式設定</a:t>
            </a:r>
          </a:p>
        </p:txBody>
      </p:sp>
      <p:sp>
        <p:nvSpPr>
          <p:cNvPr id="1332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ja-JP" altLang="en-US" noProof="0" smtClean="0"/>
              <a:t>マスタ サブタイトルの書式設定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AE62229F-F574-43BA-952F-93B0184F94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5427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0128" y="784987"/>
            <a:ext cx="2304000" cy="677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1199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BE99E-4F4B-445E-893C-C63900404B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221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E47DD-CEB4-48DC-9D1E-CA0F3222A6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5904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1911E-88F4-4413-B742-E46AEF262B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69608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C6CF0-4D6B-48DB-8A57-AF663B9C01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7529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E9781-F916-4356-8A61-E1762937926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0097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BC9A6-3679-4CB4-A4FA-9EE0DF9548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14121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3561B-51E7-49B9-B31C-551BBC423F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3877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83CEC-0773-4575-8AE0-B1A3234AFC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9355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0DDB6-FDC7-4767-A9C8-844B211D73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5919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43EA6-D3F2-411D-98C5-05D8F3FDDC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447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147EA-10D0-451E-BE57-6156F942D8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31547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F9958-935E-47C9-9512-DD6669540FF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224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33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103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2299" name="Rectangle 10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300" name="Rectangle 10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301" name="Rectangle 10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59613" y="6308725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fld id="{0E1FE01F-DE9C-4EBB-921C-B7E439954A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31" name="Line 1040"/>
          <p:cNvSpPr>
            <a:spLocks noChangeShapeType="1"/>
          </p:cNvSpPr>
          <p:nvPr/>
        </p:nvSpPr>
        <p:spPr bwMode="auto">
          <a:xfrm>
            <a:off x="685800" y="1828800"/>
            <a:ext cx="8229600" cy="0"/>
          </a:xfrm>
          <a:prstGeom prst="line">
            <a:avLst/>
          </a:prstGeom>
          <a:noFill/>
          <a:ln w="76200" cmpd="tri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1032" name="Rectangle 1041"/>
          <p:cNvSpPr>
            <a:spLocks noChangeArrowheads="1"/>
          </p:cNvSpPr>
          <p:nvPr/>
        </p:nvSpPr>
        <p:spPr bwMode="auto">
          <a:xfrm>
            <a:off x="107950" y="6453188"/>
            <a:ext cx="893762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12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r>
              <a:rPr kumimoji="0" lang="en-US" altLang="ja-JP" sz="1400" smtClean="0">
                <a:latin typeface="Times New Roman" pitchFamily="18" charset="0"/>
              </a:rPr>
              <a:t>(c) do it, Inc.  All rights reserved</a:t>
            </a:r>
          </a:p>
          <a:p>
            <a:pPr algn="r" eaLnBrk="1" hangingPunct="1">
              <a:defRPr/>
            </a:pPr>
            <a:endParaRPr kumimoji="0" lang="en-US" altLang="ja-JP" sz="1400" smtClean="0">
              <a:latin typeface="Times New Roman" pitchFamily="18" charset="0"/>
            </a:endParaRPr>
          </a:p>
        </p:txBody>
      </p:sp>
      <p:pic>
        <p:nvPicPr>
          <p:cNvPr id="1033" name="Picture 1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447675"/>
            <a:ext cx="822325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456" y="413092"/>
            <a:ext cx="1440000" cy="423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  <p:sldLayoutId id="2147483954" r:id="rId12"/>
    <p:sldLayoutId id="2147483955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ahoma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ahoma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ahoma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ahom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ahom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ahom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ahom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ahoma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1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1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1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1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jp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3900" y="2133600"/>
            <a:ext cx="7772400" cy="1296988"/>
          </a:xfrm>
        </p:spPr>
        <p:txBody>
          <a:bodyPr/>
          <a:lstStyle/>
          <a:p>
            <a:pPr algn="ctr" eaLnBrk="1" hangingPunct="1"/>
            <a:r>
              <a:rPr lang="ja-JP" altLang="en-US" dirty="0" smtClean="0">
                <a:solidFill>
                  <a:schemeClr val="tx1"/>
                </a:solidFill>
              </a:rPr>
              <a:t>メールで</a:t>
            </a:r>
            <a:r>
              <a:rPr lang="en-US" altLang="ja-JP" dirty="0" smtClean="0">
                <a:solidFill>
                  <a:schemeClr val="tx1"/>
                </a:solidFill>
              </a:rPr>
              <a:t>FAX</a:t>
            </a:r>
            <a:r>
              <a:rPr lang="ja-JP" altLang="en-US" dirty="0" smtClean="0">
                <a:solidFill>
                  <a:schemeClr val="tx1"/>
                </a:solidFill>
              </a:rPr>
              <a:t>を</a:t>
            </a:r>
            <a:r>
              <a:rPr lang="ja-JP" altLang="en-US" dirty="0" smtClean="0">
                <a:solidFill>
                  <a:schemeClr val="hlink"/>
                </a:solidFill>
              </a:rPr>
              <a:t>送信</a:t>
            </a:r>
            <a:r>
              <a:rPr lang="ja-JP" altLang="en-US" dirty="0" smtClean="0">
                <a:solidFill>
                  <a:schemeClr val="tx1"/>
                </a:solidFill>
              </a:rPr>
              <a:t>＆</a:t>
            </a:r>
            <a:r>
              <a:rPr lang="ja-JP" altLang="en-US" dirty="0" smtClean="0">
                <a:solidFill>
                  <a:srgbClr val="0000FF"/>
                </a:solidFill>
              </a:rPr>
              <a:t>受信</a:t>
            </a:r>
            <a:r>
              <a:rPr lang="ja-JP" altLang="en-US" dirty="0" smtClean="0"/>
              <a:t/>
            </a:r>
            <a:br>
              <a:rPr lang="ja-JP" altLang="en-US" dirty="0" smtClean="0"/>
            </a:br>
            <a:r>
              <a:rPr lang="en-US" altLang="ja-JP" sz="4000" dirty="0" err="1" smtClean="0">
                <a:solidFill>
                  <a:schemeClr val="tx1"/>
                </a:solidFill>
              </a:rPr>
              <a:t>InterFAX</a:t>
            </a:r>
            <a:r>
              <a:rPr lang="ja-JP" altLang="en-US" sz="4000" dirty="0" smtClean="0">
                <a:solidFill>
                  <a:schemeClr val="tx1"/>
                </a:solidFill>
              </a:rPr>
              <a:t>サービス概要</a:t>
            </a:r>
            <a:endParaRPr lang="ja-JP" altLang="en-US" sz="1600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48038" y="4941888"/>
            <a:ext cx="2592387" cy="431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ja-JP" altLang="en-US" sz="2000" dirty="0" smtClean="0">
                <a:ea typeface="HGP創英角ﾎﾟｯﾌﾟ体" pitchFamily="50" charset="-128"/>
              </a:rPr>
              <a:t>株式会社</a:t>
            </a:r>
            <a:r>
              <a:rPr lang="ja-JP" altLang="en-US" dirty="0" smtClean="0">
                <a:ea typeface="HGP創英角ﾎﾟｯﾌﾟ体" pitchFamily="50" charset="-128"/>
              </a:rPr>
              <a:t> ドゥイット</a:t>
            </a:r>
          </a:p>
        </p:txBody>
      </p:sp>
      <p:sp>
        <p:nvSpPr>
          <p:cNvPr id="3076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09F285A-BC19-4D82-9892-178150C7B910}" type="slidenum">
              <a:rPr kumimoji="0" lang="en-US" altLang="ja-JP" sz="1400" smtClean="0">
                <a:solidFill>
                  <a:schemeClr val="bg2"/>
                </a:solidFill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ja-JP" sz="1400" dirty="0" smtClean="0">
              <a:solidFill>
                <a:schemeClr val="bg2"/>
              </a:solidFill>
            </a:endParaRPr>
          </a:p>
        </p:txBody>
      </p:sp>
      <p:pic>
        <p:nvPicPr>
          <p:cNvPr id="307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4221163"/>
            <a:ext cx="13716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正方形/長方形 1"/>
          <p:cNvSpPr/>
          <p:nvPr/>
        </p:nvSpPr>
        <p:spPr bwMode="auto">
          <a:xfrm>
            <a:off x="3995936" y="3365844"/>
            <a:ext cx="1296144" cy="279180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Rev. 61</a:t>
            </a:r>
            <a:endParaRPr kumimoji="1" lang="ja-JP" altLang="en-US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5428460"/>
            <a:ext cx="1080120" cy="10877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620713"/>
            <a:ext cx="7793037" cy="1143000"/>
          </a:xfrm>
        </p:spPr>
        <p:txBody>
          <a:bodyPr/>
          <a:lstStyle/>
          <a:p>
            <a:pPr eaLnBrk="1" hangingPunct="1"/>
            <a:r>
              <a:rPr lang="en-US" altLang="ja-JP" sz="3600" smtClean="0">
                <a:solidFill>
                  <a:schemeClr val="tx1"/>
                </a:solidFill>
              </a:rPr>
              <a:t>InterFAX</a:t>
            </a:r>
            <a:r>
              <a:rPr lang="ja-JP" altLang="en-US" sz="3600" b="1" smtClean="0">
                <a:solidFill>
                  <a:schemeClr val="hlink"/>
                </a:solidFill>
              </a:rPr>
              <a:t>送信</a:t>
            </a:r>
            <a:r>
              <a:rPr lang="ja-JP" altLang="en-US" sz="3600" smtClean="0">
                <a:solidFill>
                  <a:schemeClr val="tx1"/>
                </a:solidFill>
              </a:rPr>
              <a:t>サービス</a:t>
            </a:r>
            <a:r>
              <a:rPr lang="ja-JP" altLang="en-US" sz="3600" smtClean="0"/>
              <a:t>　（</a:t>
            </a:r>
            <a:r>
              <a:rPr lang="en-US" altLang="ja-JP" sz="3600" smtClean="0"/>
              <a:t>Mail-to-Fax</a:t>
            </a:r>
            <a:r>
              <a:rPr lang="ja-JP" altLang="en-US" sz="3600" smtClean="0"/>
              <a:t>）</a:t>
            </a:r>
          </a:p>
        </p:txBody>
      </p:sp>
      <p:sp>
        <p:nvSpPr>
          <p:cNvPr id="5123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332372B-6680-4730-A94F-5D4D04CC3228}" type="slidenum">
              <a:rPr kumimoji="0" lang="en-US" altLang="ja-JP" sz="14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ja-JP" sz="1400" smtClean="0"/>
          </a:p>
        </p:txBody>
      </p:sp>
      <p:sp>
        <p:nvSpPr>
          <p:cNvPr id="5124" name="AutoShape 26" descr="networkout_small1"/>
          <p:cNvSpPr>
            <a:spLocks noChangeAspect="1" noChangeArrowheads="1"/>
          </p:cNvSpPr>
          <p:nvPr/>
        </p:nvSpPr>
        <p:spPr bwMode="auto">
          <a:xfrm>
            <a:off x="1871663" y="2238375"/>
            <a:ext cx="540067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1200"/>
          </a:p>
        </p:txBody>
      </p:sp>
      <p:pic>
        <p:nvPicPr>
          <p:cNvPr id="5125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349500"/>
            <a:ext cx="7642225" cy="3302000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617538"/>
            <a:ext cx="8259762" cy="1143000"/>
          </a:xfrm>
        </p:spPr>
        <p:txBody>
          <a:bodyPr/>
          <a:lstStyle/>
          <a:p>
            <a:pPr eaLnBrk="1" hangingPunct="1"/>
            <a:r>
              <a:rPr lang="en-US" altLang="ja-JP" sz="3600" smtClean="0">
                <a:solidFill>
                  <a:schemeClr val="tx1"/>
                </a:solidFill>
              </a:rPr>
              <a:t>InterFAX</a:t>
            </a:r>
            <a:r>
              <a:rPr lang="ja-JP" altLang="en-US" sz="3600" b="1" smtClean="0">
                <a:solidFill>
                  <a:srgbClr val="3333CC"/>
                </a:solidFill>
              </a:rPr>
              <a:t>受信</a:t>
            </a:r>
            <a:r>
              <a:rPr lang="ja-JP" altLang="en-US" sz="3600" smtClean="0">
                <a:solidFill>
                  <a:schemeClr val="tx1"/>
                </a:solidFill>
              </a:rPr>
              <a:t>サービス　</a:t>
            </a:r>
            <a:r>
              <a:rPr lang="ja-JP" altLang="en-US" smtClean="0"/>
              <a:t>（</a:t>
            </a:r>
            <a:r>
              <a:rPr lang="en-US" altLang="ja-JP" smtClean="0"/>
              <a:t>Fax-to-Mail</a:t>
            </a:r>
            <a:r>
              <a:rPr lang="ja-JP" altLang="en-US" smtClean="0"/>
              <a:t>）</a:t>
            </a:r>
          </a:p>
        </p:txBody>
      </p:sp>
      <p:sp>
        <p:nvSpPr>
          <p:cNvPr id="35843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9650C7E-F0BE-4B24-9323-390ECAF6410A}" type="slidenum">
              <a:rPr kumimoji="0" lang="en-US" altLang="ja-JP" sz="14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ja-JP" sz="1400" smtClean="0"/>
          </a:p>
        </p:txBody>
      </p:sp>
      <p:pic>
        <p:nvPicPr>
          <p:cNvPr id="35844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276475"/>
            <a:ext cx="7375525" cy="3313113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EEA08D8-B8C7-494F-B053-AD50AFDF6433}" type="slidenum">
              <a:rPr kumimoji="0" lang="en-US" altLang="ja-JP" sz="14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ja-JP" sz="1400" smtClean="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620713"/>
            <a:ext cx="7793038" cy="1143000"/>
          </a:xfrm>
        </p:spPr>
        <p:txBody>
          <a:bodyPr/>
          <a:lstStyle/>
          <a:p>
            <a:pPr eaLnBrk="1" hangingPunct="1"/>
            <a:r>
              <a:rPr lang="ja-JP" altLang="en-US" dirty="0" smtClean="0"/>
              <a:t>　　　個人情報保護ポリシー</a:t>
            </a:r>
          </a:p>
        </p:txBody>
      </p:sp>
      <p:graphicFrame>
        <p:nvGraphicFramePr>
          <p:cNvPr id="52228" name="Object 102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6278237"/>
              </p:ext>
            </p:extLst>
          </p:nvPr>
        </p:nvGraphicFramePr>
        <p:xfrm>
          <a:off x="1116013" y="2060575"/>
          <a:ext cx="6696075" cy="433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2" name="ワークシート" r:id="rId5" imgW="7400925" imgH="4791139" progId="Excel.Sheet.8">
                  <p:embed/>
                </p:oleObj>
              </mc:Choice>
              <mc:Fallback>
                <p:oleObj name="ワークシート" r:id="rId5" imgW="7400925" imgH="4791139" progId="Excel.Sheet.8">
                  <p:embed/>
                  <p:pic>
                    <p:nvPicPr>
                      <p:cNvPr id="0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060575"/>
                        <a:ext cx="6696075" cy="433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図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908720"/>
            <a:ext cx="828000" cy="8338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617538"/>
            <a:ext cx="8259762" cy="1143000"/>
          </a:xfrm>
        </p:spPr>
        <p:txBody>
          <a:bodyPr/>
          <a:lstStyle/>
          <a:p>
            <a:pPr eaLnBrk="1" hangingPunct="1"/>
            <a:r>
              <a:rPr lang="ja-JP" altLang="en-US" smtClean="0"/>
              <a:t>お申し込み・お問い合わせ</a:t>
            </a:r>
          </a:p>
        </p:txBody>
      </p:sp>
      <p:sp>
        <p:nvSpPr>
          <p:cNvPr id="54275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6E40DFA-16EC-40E7-AF92-71A6142A1B8A}" type="slidenum">
              <a:rPr kumimoji="0" lang="en-US" altLang="ja-JP" sz="14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ja-JP" sz="1400" smtClean="0"/>
          </a:p>
        </p:txBody>
      </p:sp>
      <p:sp>
        <p:nvSpPr>
          <p:cNvPr id="54276" name="Text Box 3"/>
          <p:cNvSpPr txBox="1">
            <a:spLocks noChangeArrowheads="1"/>
          </p:cNvSpPr>
          <p:nvPr/>
        </p:nvSpPr>
        <p:spPr bwMode="auto">
          <a:xfrm>
            <a:off x="684213" y="1770063"/>
            <a:ext cx="8064500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2800" u="sng" dirty="0">
                <a:solidFill>
                  <a:srgbClr val="FF0000"/>
                </a:solidFill>
                <a:latin typeface="ＭＳ Ｐゴシック" pitchFamily="50" charset="-128"/>
              </a:rPr>
              <a:t>お申し込み手順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800" dirty="0">
                <a:solidFill>
                  <a:schemeClr val="tx2"/>
                </a:solidFill>
                <a:latin typeface="ＭＳ Ｐゴシック" pitchFamily="50" charset="-128"/>
              </a:rPr>
              <a:t>　１．利用申込書に必要事項をご記入・押印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800" dirty="0">
                <a:solidFill>
                  <a:schemeClr val="tx2"/>
                </a:solidFill>
                <a:latin typeface="ＭＳ Ｐゴシック" pitchFamily="50" charset="-128"/>
              </a:rPr>
              <a:t>　２．口座振替依頼書にご記入・金融機関お届印押印</a:t>
            </a:r>
            <a:r>
              <a:rPr lang="ja-JP" altLang="en-US" sz="1400" dirty="0">
                <a:solidFill>
                  <a:schemeClr val="tx2"/>
                </a:solidFill>
                <a:latin typeface="ＭＳ Ｐゴシック" pitchFamily="50" charset="-128"/>
              </a:rPr>
              <a:t>（口座振替の場合）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800" dirty="0">
                <a:solidFill>
                  <a:schemeClr val="tx2"/>
                </a:solidFill>
                <a:latin typeface="ＭＳ Ｐゴシック" pitchFamily="50" charset="-128"/>
              </a:rPr>
              <a:t>　３．弊社まで上記書類を</a:t>
            </a:r>
            <a:r>
              <a:rPr lang="en-US" altLang="ja-JP" sz="1800" dirty="0">
                <a:solidFill>
                  <a:schemeClr val="tx2"/>
                </a:solidFill>
                <a:latin typeface="ＭＳ Ｐゴシック" pitchFamily="50" charset="-128"/>
              </a:rPr>
              <a:t>FAX</a:t>
            </a:r>
            <a:r>
              <a:rPr lang="ja-JP" altLang="en-US" sz="1800" dirty="0" err="1">
                <a:solidFill>
                  <a:schemeClr val="tx2"/>
                </a:solidFill>
                <a:latin typeface="ＭＳ Ｐゴシック" pitchFamily="50" charset="-128"/>
              </a:rPr>
              <a:t>にて</a:t>
            </a:r>
            <a:r>
              <a:rPr lang="ja-JP" altLang="en-US" sz="1800" dirty="0">
                <a:solidFill>
                  <a:schemeClr val="tx2"/>
                </a:solidFill>
                <a:latin typeface="ＭＳ Ｐゴシック" pitchFamily="50" charset="-128"/>
              </a:rPr>
              <a:t>送付　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800" dirty="0">
                <a:solidFill>
                  <a:schemeClr val="tx2"/>
                </a:solidFill>
                <a:latin typeface="ＭＳ Ｐゴシック" pitchFamily="50" charset="-128"/>
              </a:rPr>
              <a:t>　　　</a:t>
            </a:r>
            <a:r>
              <a:rPr lang="ja-JP" altLang="en-US" sz="1400" dirty="0">
                <a:solidFill>
                  <a:schemeClr val="tx2"/>
                </a:solidFill>
                <a:latin typeface="ＭＳ Ｐゴシック" pitchFamily="50" charset="-128"/>
              </a:rPr>
              <a:t>（</a:t>
            </a:r>
            <a:r>
              <a:rPr lang="en-US" altLang="ja-JP" sz="1400" dirty="0">
                <a:solidFill>
                  <a:schemeClr val="tx2"/>
                </a:solidFill>
              </a:rPr>
              <a:t>※ </a:t>
            </a:r>
            <a:r>
              <a:rPr lang="ja-JP" altLang="en-US" sz="1400" dirty="0">
                <a:solidFill>
                  <a:schemeClr val="tx2"/>
                </a:solidFill>
              </a:rPr>
              <a:t>お支払方法が、口座振替またはクレジットカードの場合は郵送にてお願い</a:t>
            </a:r>
            <a:r>
              <a:rPr lang="ja-JP" altLang="en-US" sz="1400" dirty="0" smtClean="0">
                <a:solidFill>
                  <a:schemeClr val="tx2"/>
                </a:solidFill>
              </a:rPr>
              <a:t>いたします。）</a:t>
            </a:r>
            <a:endParaRPr lang="ja-JP" altLang="en-US" sz="1400" dirty="0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800" dirty="0">
                <a:solidFill>
                  <a:schemeClr val="tx2"/>
                </a:solidFill>
                <a:latin typeface="ＭＳ Ｐゴシック" pitchFamily="50" charset="-128"/>
              </a:rPr>
              <a:t>　４．申込書到着から</a:t>
            </a:r>
            <a:r>
              <a:rPr lang="en-US" altLang="ja-JP" sz="1800" dirty="0">
                <a:solidFill>
                  <a:schemeClr val="tx2"/>
                </a:solidFill>
                <a:latin typeface="ＭＳ Ｐゴシック" pitchFamily="50" charset="-128"/>
              </a:rPr>
              <a:t>1</a:t>
            </a:r>
            <a:r>
              <a:rPr lang="ja-JP" altLang="en-US" sz="1800" dirty="0">
                <a:solidFill>
                  <a:schemeClr val="tx2"/>
                </a:solidFill>
                <a:latin typeface="ＭＳ Ｐゴシック" pitchFamily="50" charset="-128"/>
              </a:rPr>
              <a:t>～</a:t>
            </a:r>
            <a:r>
              <a:rPr lang="en-US" altLang="ja-JP" sz="1800" dirty="0">
                <a:solidFill>
                  <a:schemeClr val="tx2"/>
                </a:solidFill>
                <a:latin typeface="ＭＳ Ｐゴシック" pitchFamily="50" charset="-128"/>
              </a:rPr>
              <a:t>2</a:t>
            </a:r>
            <a:r>
              <a:rPr lang="ja-JP" altLang="en-US" sz="1800" dirty="0">
                <a:solidFill>
                  <a:schemeClr val="tx2"/>
                </a:solidFill>
                <a:latin typeface="ＭＳ Ｐゴシック" pitchFamily="50" charset="-128"/>
              </a:rPr>
              <a:t>営業日程度でご利用開始が可能です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800" dirty="0">
                <a:solidFill>
                  <a:schemeClr val="tx2"/>
                </a:solidFill>
                <a:latin typeface="ＭＳ Ｐゴシック" pitchFamily="50" charset="-128"/>
              </a:rPr>
              <a:t>　　　（</a:t>
            </a:r>
            <a:r>
              <a:rPr lang="ja-JP" altLang="en-US" sz="1400" dirty="0">
                <a:solidFill>
                  <a:schemeClr val="tx2"/>
                </a:solidFill>
                <a:latin typeface="ＭＳ Ｐゴシック" pitchFamily="50" charset="-128"/>
              </a:rPr>
              <a:t>ユーザＩＤおよび仮パスワード</a:t>
            </a:r>
            <a:r>
              <a:rPr lang="ja-JP" altLang="en-US" sz="1400" dirty="0">
                <a:solidFill>
                  <a:schemeClr val="tx2"/>
                </a:solidFill>
              </a:rPr>
              <a:t>を含む「登録完了通知」は、個人情報保護の観点から、郵便（転送</a:t>
            </a:r>
            <a:r>
              <a:rPr lang="ja-JP" altLang="en-US" sz="1400" dirty="0" smtClean="0">
                <a:solidFill>
                  <a:schemeClr val="tx2"/>
                </a:solidFill>
              </a:rPr>
              <a:t>不</a:t>
            </a:r>
            <a:endParaRPr lang="en-US" altLang="ja-JP" sz="1400" dirty="0" smtClean="0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400" dirty="0">
                <a:solidFill>
                  <a:schemeClr val="tx2"/>
                </a:solidFill>
              </a:rPr>
              <a:t>　</a:t>
            </a:r>
            <a:r>
              <a:rPr lang="ja-JP" altLang="en-US" sz="1400" dirty="0" smtClean="0">
                <a:solidFill>
                  <a:schemeClr val="tx2"/>
                </a:solidFill>
              </a:rPr>
              <a:t>　　　　要</a:t>
            </a:r>
            <a:r>
              <a:rPr lang="ja-JP" altLang="en-US" sz="1400" dirty="0">
                <a:solidFill>
                  <a:schemeClr val="tx2"/>
                </a:solidFill>
              </a:rPr>
              <a:t>）にてご利用開始</a:t>
            </a:r>
            <a:r>
              <a:rPr lang="ja-JP" altLang="en-US" sz="1400" dirty="0" smtClean="0">
                <a:solidFill>
                  <a:schemeClr val="tx2"/>
                </a:solidFill>
              </a:rPr>
              <a:t>日の</a:t>
            </a:r>
            <a:r>
              <a:rPr lang="ja-JP" altLang="en-US" sz="1400" dirty="0">
                <a:solidFill>
                  <a:schemeClr val="tx2"/>
                </a:solidFill>
              </a:rPr>
              <a:t>翌営業日まで</a:t>
            </a:r>
            <a:r>
              <a:rPr lang="ja-JP" altLang="en-US" sz="1400" dirty="0" smtClean="0">
                <a:solidFill>
                  <a:schemeClr val="tx2"/>
                </a:solidFill>
              </a:rPr>
              <a:t>に送付。）</a:t>
            </a:r>
            <a:endParaRPr lang="ja-JP" altLang="en-US" sz="1400" dirty="0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400" b="1" dirty="0">
                <a:solidFill>
                  <a:schemeClr val="tx2"/>
                </a:solidFill>
              </a:rPr>
              <a:t>　</a:t>
            </a:r>
            <a:r>
              <a:rPr lang="en-US" altLang="ja-JP" sz="1400" b="1" dirty="0">
                <a:solidFill>
                  <a:schemeClr val="hlink"/>
                </a:solidFill>
              </a:rPr>
              <a:t>※</a:t>
            </a:r>
            <a:r>
              <a:rPr lang="ja-JP" altLang="en-US" sz="1400" b="1" dirty="0">
                <a:solidFill>
                  <a:schemeClr val="hlink"/>
                </a:solidFill>
              </a:rPr>
              <a:t>お申し込み</a:t>
            </a:r>
            <a:r>
              <a:rPr lang="ja-JP" altLang="en-US" sz="1400" b="1" dirty="0" smtClean="0">
                <a:solidFill>
                  <a:schemeClr val="hlink"/>
                </a:solidFill>
                <a:latin typeface="ＭＳ Ｐゴシック" pitchFamily="50" charset="-128"/>
              </a:rPr>
              <a:t>は、</a:t>
            </a:r>
            <a:r>
              <a:rPr lang="en-US" altLang="ja-JP" sz="1400" b="1" dirty="0" err="1" smtClean="0">
                <a:solidFill>
                  <a:schemeClr val="hlink"/>
                </a:solidFill>
                <a:latin typeface="ＭＳ Ｐゴシック" pitchFamily="50" charset="-128"/>
              </a:rPr>
              <a:t>InterFAX</a:t>
            </a:r>
            <a:r>
              <a:rPr lang="ja-JP" altLang="en-US" sz="1400" b="1" dirty="0">
                <a:solidFill>
                  <a:schemeClr val="hlink"/>
                </a:solidFill>
                <a:latin typeface="ＭＳ Ｐゴシック" pitchFamily="50" charset="-128"/>
              </a:rPr>
              <a:t>サービス</a:t>
            </a:r>
            <a:r>
              <a:rPr lang="en-US" altLang="ja-JP" sz="1400" b="1" dirty="0">
                <a:solidFill>
                  <a:schemeClr val="hlink"/>
                </a:solidFill>
                <a:latin typeface="ＭＳ Ｐゴシック" pitchFamily="50" charset="-128"/>
              </a:rPr>
              <a:t>Web</a:t>
            </a:r>
            <a:r>
              <a:rPr lang="ja-JP" altLang="en-US" sz="1400" b="1" dirty="0">
                <a:solidFill>
                  <a:schemeClr val="hlink"/>
                </a:solidFill>
                <a:latin typeface="ＭＳ Ｐゴシック" pitchFamily="50" charset="-128"/>
              </a:rPr>
              <a:t>サイト</a:t>
            </a:r>
            <a:r>
              <a:rPr lang="ja-JP" altLang="en-US" sz="1400" b="1" dirty="0" smtClean="0">
                <a:solidFill>
                  <a:schemeClr val="hlink"/>
                </a:solidFill>
              </a:rPr>
              <a:t>からの「</a:t>
            </a:r>
            <a:r>
              <a:rPr lang="ja-JP" altLang="en-US" sz="1400" b="1" dirty="0">
                <a:solidFill>
                  <a:schemeClr val="hlink"/>
                </a:solidFill>
              </a:rPr>
              <a:t>オンライン申込」</a:t>
            </a:r>
            <a:r>
              <a:rPr lang="ja-JP" altLang="en-US" sz="1400" b="1" dirty="0" smtClean="0">
                <a:solidFill>
                  <a:schemeClr val="hlink"/>
                </a:solidFill>
              </a:rPr>
              <a:t>も可能</a:t>
            </a:r>
            <a:r>
              <a:rPr lang="ja-JP" altLang="en-US" sz="1400" b="1" dirty="0">
                <a:solidFill>
                  <a:schemeClr val="hlink"/>
                </a:solidFill>
              </a:rPr>
              <a:t>です</a:t>
            </a:r>
            <a:r>
              <a:rPr lang="ja-JP" altLang="en-US" sz="1400" b="1" dirty="0" smtClean="0">
                <a:solidFill>
                  <a:schemeClr val="hlink"/>
                </a:solidFill>
              </a:rPr>
              <a:t>。</a:t>
            </a:r>
            <a:endParaRPr lang="ja-JP" altLang="en-US" sz="1400" b="1" dirty="0">
              <a:solidFill>
                <a:schemeClr val="hlink"/>
              </a:solidFill>
            </a:endParaRPr>
          </a:p>
        </p:txBody>
      </p:sp>
      <p:sp>
        <p:nvSpPr>
          <p:cNvPr id="54277" name="Text Box 4"/>
          <p:cNvSpPr txBox="1">
            <a:spLocks noChangeArrowheads="1"/>
          </p:cNvSpPr>
          <p:nvPr/>
        </p:nvSpPr>
        <p:spPr bwMode="auto">
          <a:xfrm>
            <a:off x="900113" y="4508500"/>
            <a:ext cx="7559675" cy="1857375"/>
          </a:xfrm>
          <a:prstGeom prst="rect">
            <a:avLst/>
          </a:prstGeom>
          <a:solidFill>
            <a:srgbClr val="CCFFFF"/>
          </a:solidFill>
          <a:ln w="38100" cmpd="dbl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>
                <a:solidFill>
                  <a:srgbClr val="3333CC"/>
                </a:solidFill>
              </a:rPr>
              <a:t>&lt;</a:t>
            </a:r>
            <a:r>
              <a:rPr lang="ja-JP" altLang="en-US">
                <a:solidFill>
                  <a:srgbClr val="3333CC"/>
                </a:solidFill>
              </a:rPr>
              <a:t>お問い合わせ</a:t>
            </a:r>
            <a:r>
              <a:rPr lang="en-US" altLang="ja-JP">
                <a:solidFill>
                  <a:srgbClr val="3333CC"/>
                </a:solidFill>
              </a:rPr>
              <a:t>&gt;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ja-JP" altLang="en-US" sz="2800">
                <a:latin typeface="HGP創英角ﾎﾟｯﾌﾟ体" pitchFamily="50" charset="-128"/>
                <a:ea typeface="HGP創英角ﾎﾟｯﾌﾟ体" pitchFamily="50" charset="-128"/>
              </a:rPr>
              <a:t>株式会社 ドゥイット　 </a:t>
            </a:r>
            <a:r>
              <a:rPr lang="en-US" altLang="ja-JP" sz="2800" b="1">
                <a:solidFill>
                  <a:schemeClr val="hlink"/>
                </a:solidFill>
              </a:rPr>
              <a:t>Inter</a:t>
            </a:r>
            <a:r>
              <a:rPr lang="en-US" altLang="ja-JP" sz="2800" b="1"/>
              <a:t>FAX</a:t>
            </a:r>
            <a:r>
              <a:rPr lang="ja-JP" altLang="en-US" sz="1200" b="1">
                <a:latin typeface="Impact" pitchFamily="34" charset="0"/>
              </a:rPr>
              <a:t>　</a:t>
            </a:r>
            <a:r>
              <a:rPr lang="ja-JP" altLang="en-US" sz="2800" b="1">
                <a:latin typeface="Impact" pitchFamily="34" charset="0"/>
                <a:ea typeface="ＭＳ ゴシック" pitchFamily="49" charset="-128"/>
              </a:rPr>
              <a:t>担当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ja-JP" sz="1800">
                <a:solidFill>
                  <a:srgbClr val="0000FF"/>
                </a:solidFill>
                <a:ea typeface="MS UI Gothic" pitchFamily="50" charset="-128"/>
              </a:rPr>
              <a:t>E-Mail: info@interfax.jp</a:t>
            </a:r>
            <a:r>
              <a:rPr lang="ja-JP" altLang="en-US" sz="1800">
                <a:solidFill>
                  <a:srgbClr val="0000FF"/>
                </a:solidFill>
                <a:ea typeface="MS UI Gothic" pitchFamily="50" charset="-128"/>
              </a:rPr>
              <a:t>　</a:t>
            </a:r>
            <a:r>
              <a:rPr lang="en-US" altLang="ja-JP" sz="1800">
                <a:solidFill>
                  <a:srgbClr val="0000FF"/>
                </a:solidFill>
                <a:ea typeface="MS UI Gothic" pitchFamily="50" charset="-128"/>
              </a:rPr>
              <a:t>TEL: 03-5367-3777  FAX: 03-4477-2288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1800">
                <a:solidFill>
                  <a:srgbClr val="0000FF"/>
                </a:solidFill>
                <a:ea typeface="MS UI Gothic" pitchFamily="50" charset="-128"/>
              </a:rPr>
              <a:t>http://www.interfax.jp/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1600">
                <a:latin typeface="ＭＳ ゴシック" pitchFamily="49" charset="-128"/>
                <a:ea typeface="ＭＳ ゴシック" pitchFamily="49" charset="-128"/>
              </a:rPr>
              <a:t>〒160-0022 </a:t>
            </a:r>
            <a:r>
              <a:rPr lang="ja-JP" altLang="en-US" sz="1600">
                <a:latin typeface="ＭＳ ゴシック" pitchFamily="49" charset="-128"/>
                <a:ea typeface="ＭＳ ゴシック" pitchFamily="49" charset="-128"/>
              </a:rPr>
              <a:t>東京都新宿区新宿</a:t>
            </a:r>
            <a:r>
              <a:rPr lang="en-US" altLang="ja-JP" sz="1600">
                <a:latin typeface="ＭＳ ゴシック" pitchFamily="49" charset="-128"/>
                <a:ea typeface="ＭＳ ゴシック" pitchFamily="49" charset="-128"/>
              </a:rPr>
              <a:t>2-4-6</a:t>
            </a:r>
            <a:r>
              <a:rPr lang="ja-JP" altLang="en-US" sz="1600">
                <a:latin typeface="ＭＳ ゴシック" pitchFamily="49" charset="-128"/>
                <a:ea typeface="ＭＳ ゴシック" pitchFamily="49" charset="-128"/>
              </a:rPr>
              <a:t>　フォーシーズンビルアネックス</a:t>
            </a:r>
            <a:r>
              <a:rPr lang="en-US" altLang="ja-JP" sz="1600">
                <a:latin typeface="ＭＳ ゴシック" pitchFamily="49" charset="-128"/>
                <a:ea typeface="ＭＳ ゴシック" pitchFamily="49" charset="-128"/>
              </a:rPr>
              <a:t>5F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CC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CC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50" charset="-128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19597</TotalTime>
  <Words>40</Words>
  <Application>Microsoft Office PowerPoint</Application>
  <PresentationFormat>画面に合わせる (4:3)</PresentationFormat>
  <Paragraphs>31</Paragraphs>
  <Slides>5</Slides>
  <Notes>5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7" baseType="lpstr">
      <vt:lpstr>Blends</vt:lpstr>
      <vt:lpstr>ワークシート</vt:lpstr>
      <vt:lpstr>メールでFAXを送信＆受信 InterFAXサービス概要</vt:lpstr>
      <vt:lpstr>InterFAX送信サービス　（Mail-to-Fax）</vt:lpstr>
      <vt:lpstr>InterFAX受信サービス　（Fax-to-Mail）</vt:lpstr>
      <vt:lpstr>　　　個人情報保護ポリシー</vt:lpstr>
      <vt:lpstr>お申し込み・お問い合わせ</vt:lpstr>
    </vt:vector>
  </TitlesOfParts>
  <Company>株式会社ドゥイット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InterFAXサービス</dc:title>
  <dc:creator/>
  <cp:lastModifiedBy>akashi</cp:lastModifiedBy>
  <cp:revision>426</cp:revision>
  <cp:lastPrinted>2016-04-11T08:38:22Z</cp:lastPrinted>
  <dcterms:created xsi:type="dcterms:W3CDTF">2002-03-25T05:33:43Z</dcterms:created>
  <dcterms:modified xsi:type="dcterms:W3CDTF">2016-08-24T09:45:04Z</dcterms:modified>
</cp:coreProperties>
</file>